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4060"/>
    <a:srgbClr val="E8F8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7" d="100"/>
          <a:sy n="17" d="100"/>
        </p:scale>
        <p:origin x="1550"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2.JPG>
</file>

<file path=ppt/media/image3.PNG>
</file>

<file path=ppt/media/image4.jpg>
</file>

<file path=ppt/media/image5.jp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DC27A1-8D80-4C78-A0ED-4304E13AC4A4}" type="datetimeFigureOut">
              <a:rPr lang="en-US" smtClean="0"/>
              <a:t>4/2/2020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781A7E-4782-4637-8A40-4FFF6C3E45CF}" type="slidenum">
              <a:rPr lang="en-US" smtClean="0"/>
              <a:t>‹#›</a:t>
            </a:fld>
            <a:endParaRPr lang="en-US"/>
          </a:p>
        </p:txBody>
      </p:sp>
    </p:spTree>
    <p:extLst>
      <p:ext uri="{BB962C8B-B14F-4D97-AF65-F5344CB8AC3E}">
        <p14:creationId xmlns:p14="http://schemas.microsoft.com/office/powerpoint/2010/main" val="4273755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781A7E-4782-4637-8A40-4FFF6C3E45CF}" type="slidenum">
              <a:rPr lang="en-US" smtClean="0"/>
              <a:t>1</a:t>
            </a:fld>
            <a:endParaRPr lang="en-US"/>
          </a:p>
        </p:txBody>
      </p:sp>
    </p:spTree>
    <p:extLst>
      <p:ext uri="{BB962C8B-B14F-4D97-AF65-F5344CB8AC3E}">
        <p14:creationId xmlns:p14="http://schemas.microsoft.com/office/powerpoint/2010/main" val="281517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2FB231F-BA4B-44EC-BC06-6246702CC24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19397398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FB231F-BA4B-44EC-BC06-6246702CC24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11992305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FB231F-BA4B-44EC-BC06-6246702CC24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324073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FB231F-BA4B-44EC-BC06-6246702CC24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2480670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FB231F-BA4B-44EC-BC06-6246702CC24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253189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2FB231F-BA4B-44EC-BC06-6246702CC244}" type="datetimeFigureOut">
              <a:rPr lang="en-US" smtClean="0"/>
              <a:t>4/2/2020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171638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2FB231F-BA4B-44EC-BC06-6246702CC244}" type="datetimeFigureOut">
              <a:rPr lang="en-US" smtClean="0"/>
              <a:t>4/2/2020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1594682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2FB231F-BA4B-44EC-BC06-6246702CC244}" type="datetimeFigureOut">
              <a:rPr lang="en-US" smtClean="0"/>
              <a:t>4/2/2020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3421649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FB231F-BA4B-44EC-BC06-6246702CC244}" type="datetimeFigureOut">
              <a:rPr lang="en-US" smtClean="0"/>
              <a:t>4/2/2020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1752823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2FB231F-BA4B-44EC-BC06-6246702CC244}" type="datetimeFigureOut">
              <a:rPr lang="en-US" smtClean="0"/>
              <a:t>4/2/2020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3315665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2FB231F-BA4B-44EC-BC06-6246702CC244}" type="datetimeFigureOut">
              <a:rPr lang="en-US" smtClean="0"/>
              <a:t>4/2/2020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ACB40F-5739-4EAF-A741-D5C0E5F097BF}" type="slidenum">
              <a:rPr lang="en-US" smtClean="0"/>
              <a:t>‹#›</a:t>
            </a:fld>
            <a:endParaRPr lang="en-US"/>
          </a:p>
        </p:txBody>
      </p:sp>
    </p:spTree>
    <p:extLst>
      <p:ext uri="{BB962C8B-B14F-4D97-AF65-F5344CB8AC3E}">
        <p14:creationId xmlns:p14="http://schemas.microsoft.com/office/powerpoint/2010/main" val="3111641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52FB231F-BA4B-44EC-BC06-6246702CC244}" type="datetimeFigureOut">
              <a:rPr lang="en-US" smtClean="0"/>
              <a:t>4/2/2020</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90ACB40F-5739-4EAF-A741-D5C0E5F097BF}" type="slidenum">
              <a:rPr lang="en-US" smtClean="0"/>
              <a:t>‹#›</a:t>
            </a:fld>
            <a:endParaRPr lang="en-US"/>
          </a:p>
        </p:txBody>
      </p:sp>
    </p:spTree>
    <p:extLst>
      <p:ext uri="{BB962C8B-B14F-4D97-AF65-F5344CB8AC3E}">
        <p14:creationId xmlns:p14="http://schemas.microsoft.com/office/powerpoint/2010/main" val="12047742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mariademolina.blogspot.com/2016/09/python.html" TargetMode="External"/><Relationship Id="rId13" Type="http://schemas.openxmlformats.org/officeDocument/2006/relationships/hyperlink" Target="https://en.wikipedia.org/wiki/File:Raspberry_Pi_Logo.svg" TargetMode="External"/><Relationship Id="rId1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5.jpg"/><Relationship Id="rId12" Type="http://schemas.openxmlformats.org/officeDocument/2006/relationships/image" Target="../media/image8.png"/><Relationship Id="rId17" Type="http://schemas.openxmlformats.org/officeDocument/2006/relationships/image" Target="../media/image11.png"/><Relationship Id="rId2" Type="http://schemas.openxmlformats.org/officeDocument/2006/relationships/notesSlide" Target="../notesSlides/notesSlide1.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4.jpg"/><Relationship Id="rId11" Type="http://schemas.openxmlformats.org/officeDocument/2006/relationships/image" Target="../media/image7.png"/><Relationship Id="rId5" Type="http://schemas.openxmlformats.org/officeDocument/2006/relationships/image" Target="../media/image3.PNG"/><Relationship Id="rId15" Type="http://schemas.openxmlformats.org/officeDocument/2006/relationships/hyperlink" Target="https://commons.wikimedia.org/wiki/File:CSS.3.svg" TargetMode="External"/><Relationship Id="rId10" Type="http://schemas.openxmlformats.org/officeDocument/2006/relationships/hyperlink" Target="https://www.flickr.com/photos/xmodulo/14522157584/" TargetMode="External"/><Relationship Id="rId4" Type="http://schemas.openxmlformats.org/officeDocument/2006/relationships/image" Target="../media/image2.JPG"/><Relationship Id="rId9" Type="http://schemas.openxmlformats.org/officeDocument/2006/relationships/image" Target="../media/image6.jpeg"/><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F229A1E-8AF6-4C9F-ACE5-DD9F210B60FF}"/>
              </a:ext>
            </a:extLst>
          </p:cNvPr>
          <p:cNvSpPr/>
          <p:nvPr/>
        </p:nvSpPr>
        <p:spPr>
          <a:xfrm flipV="1">
            <a:off x="0" y="-759"/>
            <a:ext cx="43909488" cy="512064"/>
          </a:xfrm>
          <a:prstGeom prst="rect">
            <a:avLst/>
          </a:prstGeom>
          <a:solidFill>
            <a:srgbClr val="0070C0"/>
          </a:solidFill>
          <a:ln/>
        </p:spPr>
        <p:style>
          <a:lnRef idx="0">
            <a:schemeClr val="accent2"/>
          </a:lnRef>
          <a:fillRef idx="3">
            <a:schemeClr val="accent2"/>
          </a:fillRef>
          <a:effectRef idx="3">
            <a:schemeClr val="accent2"/>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 name="Rectangle 4">
            <a:extLst>
              <a:ext uri="{FF2B5EF4-FFF2-40B4-BE49-F238E27FC236}">
                <a16:creationId xmlns:a16="http://schemas.microsoft.com/office/drawing/2014/main" id="{0B07531F-024F-4282-BCF6-31C844B5231A}"/>
              </a:ext>
            </a:extLst>
          </p:cNvPr>
          <p:cNvSpPr/>
          <p:nvPr/>
        </p:nvSpPr>
        <p:spPr>
          <a:xfrm flipV="1">
            <a:off x="-18288" y="538913"/>
            <a:ext cx="43909488" cy="512064"/>
          </a:xfrm>
          <a:prstGeom prst="rect">
            <a:avLst/>
          </a:prstGeom>
          <a:solidFill>
            <a:schemeClr val="accent1">
              <a:lumMod val="75000"/>
            </a:schemeClr>
          </a:solidFill>
          <a:ln/>
        </p:spPr>
        <p:style>
          <a:lnRef idx="0">
            <a:schemeClr val="accent6"/>
          </a:lnRef>
          <a:fillRef idx="3">
            <a:schemeClr val="accent6"/>
          </a:fillRef>
          <a:effectRef idx="3">
            <a:schemeClr val="accent6"/>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FF0000"/>
              </a:solidFill>
            </a:endParaRPr>
          </a:p>
        </p:txBody>
      </p:sp>
      <p:sp>
        <p:nvSpPr>
          <p:cNvPr id="8" name="Rectangle 7">
            <a:extLst>
              <a:ext uri="{FF2B5EF4-FFF2-40B4-BE49-F238E27FC236}">
                <a16:creationId xmlns:a16="http://schemas.microsoft.com/office/drawing/2014/main" id="{CC252F48-B714-4E36-B656-E996B5718DD9}"/>
              </a:ext>
            </a:extLst>
          </p:cNvPr>
          <p:cNvSpPr/>
          <p:nvPr/>
        </p:nvSpPr>
        <p:spPr>
          <a:xfrm>
            <a:off x="15556525" y="1420672"/>
            <a:ext cx="13554481" cy="1569660"/>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9600" dirty="0">
                <a:solidFill>
                  <a:srgbClr val="274060"/>
                </a:solidFill>
                <a:latin typeface="Broadway" panose="04040905080B02020502" pitchFamily="82" charset="0"/>
              </a:rPr>
              <a:t>UC Rainfall Analysis</a:t>
            </a:r>
          </a:p>
        </p:txBody>
      </p:sp>
      <p:sp>
        <p:nvSpPr>
          <p:cNvPr id="10" name="TextBox 22">
            <a:extLst>
              <a:ext uri="{FF2B5EF4-FFF2-40B4-BE49-F238E27FC236}">
                <a16:creationId xmlns:a16="http://schemas.microsoft.com/office/drawing/2014/main" id="{4ABCEA64-1008-45F8-92C9-84038AEB0B03}"/>
              </a:ext>
            </a:extLst>
          </p:cNvPr>
          <p:cNvSpPr txBox="1"/>
          <p:nvPr/>
        </p:nvSpPr>
        <p:spPr>
          <a:xfrm>
            <a:off x="14327933" y="8222819"/>
            <a:ext cx="3495580" cy="101566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4000" dirty="0">
                <a:latin typeface="Century Gothic" panose="020B0502020202020204" pitchFamily="34" charset="0"/>
              </a:rPr>
              <a:t>Smit Patel</a:t>
            </a:r>
          </a:p>
          <a:p>
            <a:endParaRPr lang="en-US" sz="2000" dirty="0">
              <a:latin typeface="Century Gothic" panose="020B0502020202020204" pitchFamily="34" charset="0"/>
            </a:endParaRPr>
          </a:p>
        </p:txBody>
      </p:sp>
      <p:sp>
        <p:nvSpPr>
          <p:cNvPr id="11" name="TextBox 23">
            <a:extLst>
              <a:ext uri="{FF2B5EF4-FFF2-40B4-BE49-F238E27FC236}">
                <a16:creationId xmlns:a16="http://schemas.microsoft.com/office/drawing/2014/main" id="{D4898C72-4791-4E39-901B-766B726B5C28}"/>
              </a:ext>
            </a:extLst>
          </p:cNvPr>
          <p:cNvSpPr txBox="1"/>
          <p:nvPr/>
        </p:nvSpPr>
        <p:spPr>
          <a:xfrm>
            <a:off x="17992673" y="8242903"/>
            <a:ext cx="4430898" cy="70788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dirty="0">
                <a:latin typeface="Century Gothic" panose="020B0502020202020204" pitchFamily="34" charset="0"/>
              </a:rPr>
              <a:t>Jessica Doyal</a:t>
            </a:r>
          </a:p>
        </p:txBody>
      </p:sp>
      <p:sp>
        <p:nvSpPr>
          <p:cNvPr id="13" name="TextBox 25">
            <a:extLst>
              <a:ext uri="{FF2B5EF4-FFF2-40B4-BE49-F238E27FC236}">
                <a16:creationId xmlns:a16="http://schemas.microsoft.com/office/drawing/2014/main" id="{31DA26BF-FAC6-410F-98C1-71956F143F10}"/>
              </a:ext>
            </a:extLst>
          </p:cNvPr>
          <p:cNvSpPr txBox="1"/>
          <p:nvPr/>
        </p:nvSpPr>
        <p:spPr>
          <a:xfrm>
            <a:off x="22511816" y="8241823"/>
            <a:ext cx="3708315" cy="70788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4000" dirty="0">
                <a:latin typeface="Century Gothic" panose="020B0502020202020204" pitchFamily="34" charset="0"/>
              </a:rPr>
              <a:t>Collin Fox</a:t>
            </a:r>
          </a:p>
        </p:txBody>
      </p:sp>
      <p:sp>
        <p:nvSpPr>
          <p:cNvPr id="14" name="TextBox 26">
            <a:extLst>
              <a:ext uri="{FF2B5EF4-FFF2-40B4-BE49-F238E27FC236}">
                <a16:creationId xmlns:a16="http://schemas.microsoft.com/office/drawing/2014/main" id="{AF8E585D-311B-4953-BBD1-9D4C4377110E}"/>
              </a:ext>
            </a:extLst>
          </p:cNvPr>
          <p:cNvSpPr txBox="1"/>
          <p:nvPr/>
        </p:nvSpPr>
        <p:spPr>
          <a:xfrm>
            <a:off x="26274485" y="8099187"/>
            <a:ext cx="3495580" cy="12003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dirty="0">
                <a:latin typeface="Century Gothic" panose="020B0502020202020204" pitchFamily="34" charset="0"/>
              </a:rPr>
              <a:t>Prathamesh Brahmankar</a:t>
            </a:r>
          </a:p>
        </p:txBody>
      </p:sp>
      <p:sp>
        <p:nvSpPr>
          <p:cNvPr id="15" name="Rectangle 14">
            <a:extLst>
              <a:ext uri="{FF2B5EF4-FFF2-40B4-BE49-F238E27FC236}">
                <a16:creationId xmlns:a16="http://schemas.microsoft.com/office/drawing/2014/main" id="{F42ADB70-7C11-4241-B845-DC38EC39C2C0}"/>
              </a:ext>
            </a:extLst>
          </p:cNvPr>
          <p:cNvSpPr/>
          <p:nvPr/>
        </p:nvSpPr>
        <p:spPr>
          <a:xfrm>
            <a:off x="18653899" y="3069664"/>
            <a:ext cx="6789936" cy="861774"/>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5000" dirty="0">
                <a:solidFill>
                  <a:srgbClr val="274060"/>
                </a:solidFill>
              </a:rPr>
              <a:t>Advisor: Fred </a:t>
            </a:r>
            <a:r>
              <a:rPr lang="en-US" sz="5000" dirty="0" err="1">
                <a:solidFill>
                  <a:srgbClr val="274060"/>
                </a:solidFill>
              </a:rPr>
              <a:t>Annexstein</a:t>
            </a:r>
            <a:r>
              <a:rPr lang="en-US" sz="5000" dirty="0">
                <a:solidFill>
                  <a:srgbClr val="274060"/>
                </a:solidFill>
              </a:rPr>
              <a:t> </a:t>
            </a:r>
          </a:p>
        </p:txBody>
      </p:sp>
      <p:sp>
        <p:nvSpPr>
          <p:cNvPr id="16" name="Rounded Rectangle 28">
            <a:extLst>
              <a:ext uri="{FF2B5EF4-FFF2-40B4-BE49-F238E27FC236}">
                <a16:creationId xmlns:a16="http://schemas.microsoft.com/office/drawing/2014/main" id="{2B624622-48E3-453A-89DA-2E2E3165B427}"/>
              </a:ext>
            </a:extLst>
          </p:cNvPr>
          <p:cNvSpPr/>
          <p:nvPr/>
        </p:nvSpPr>
        <p:spPr>
          <a:xfrm>
            <a:off x="771281" y="1662368"/>
            <a:ext cx="12898559" cy="1380744"/>
          </a:xfrm>
          <a:prstGeom prst="roundRect">
            <a:avLst>
              <a:gd name="adj" fmla="val 32902"/>
            </a:avLst>
          </a:prstGeom>
          <a:ln/>
        </p:spPr>
        <p:style>
          <a:lnRef idx="1">
            <a:schemeClr val="accent5"/>
          </a:lnRef>
          <a:fillRef idx="3">
            <a:schemeClr val="accent5"/>
          </a:fillRef>
          <a:effectRef idx="2">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7000" dirty="0">
                <a:solidFill>
                  <a:schemeClr val="bg1"/>
                </a:solidFill>
                <a:latin typeface="Broadway" panose="04040905080B02020502" pitchFamily="82" charset="0"/>
                <a:cs typeface="Aharoni" panose="020B0604020202020204" pitchFamily="2" charset="-79"/>
              </a:rPr>
              <a:t>Problem</a:t>
            </a:r>
          </a:p>
        </p:txBody>
      </p:sp>
      <p:sp>
        <p:nvSpPr>
          <p:cNvPr id="17" name="TextBox 29">
            <a:extLst>
              <a:ext uri="{FF2B5EF4-FFF2-40B4-BE49-F238E27FC236}">
                <a16:creationId xmlns:a16="http://schemas.microsoft.com/office/drawing/2014/main" id="{138E7624-D2AD-47E6-AE19-7864165DD3D2}"/>
              </a:ext>
            </a:extLst>
          </p:cNvPr>
          <p:cNvSpPr txBox="1"/>
          <p:nvPr/>
        </p:nvSpPr>
        <p:spPr>
          <a:xfrm>
            <a:off x="397728" y="2681913"/>
            <a:ext cx="12554134" cy="76944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endParaRPr lang="en-US" sz="4400" dirty="0">
              <a:solidFill>
                <a:srgbClr val="274060"/>
              </a:solidFill>
              <a:latin typeface="Century Gothic" panose="020B0502020202020204" pitchFamily="34" charset="0"/>
            </a:endParaRPr>
          </a:p>
        </p:txBody>
      </p:sp>
      <p:sp>
        <p:nvSpPr>
          <p:cNvPr id="18" name="Rounded Rectangle 30">
            <a:extLst>
              <a:ext uri="{FF2B5EF4-FFF2-40B4-BE49-F238E27FC236}">
                <a16:creationId xmlns:a16="http://schemas.microsoft.com/office/drawing/2014/main" id="{D49E8217-F35D-43BB-A51F-20512CBC76E3}"/>
              </a:ext>
            </a:extLst>
          </p:cNvPr>
          <p:cNvSpPr/>
          <p:nvPr/>
        </p:nvSpPr>
        <p:spPr>
          <a:xfrm>
            <a:off x="355332" y="10524802"/>
            <a:ext cx="12902184" cy="1380744"/>
          </a:xfrm>
          <a:prstGeom prst="roundRect">
            <a:avLst>
              <a:gd name="adj" fmla="val 32902"/>
            </a:avLst>
          </a:prstGeom>
          <a:ln/>
        </p:spPr>
        <p:style>
          <a:lnRef idx="1">
            <a:schemeClr val="accent5"/>
          </a:lnRef>
          <a:fillRef idx="3">
            <a:schemeClr val="accent5"/>
          </a:fillRef>
          <a:effectRef idx="2">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7000" dirty="0">
                <a:solidFill>
                  <a:schemeClr val="bg1"/>
                </a:solidFill>
                <a:latin typeface="Broadway" panose="04040905080B02020502" pitchFamily="82" charset="0"/>
                <a:ea typeface="Century Gothic" charset="0"/>
                <a:cs typeface="Aharoni" panose="02010803020104030203" pitchFamily="2" charset="-79"/>
              </a:rPr>
              <a:t>Solution</a:t>
            </a:r>
          </a:p>
        </p:txBody>
      </p:sp>
      <p:sp>
        <p:nvSpPr>
          <p:cNvPr id="20" name="Rounded Rectangle 32">
            <a:extLst>
              <a:ext uri="{FF2B5EF4-FFF2-40B4-BE49-F238E27FC236}">
                <a16:creationId xmlns:a16="http://schemas.microsoft.com/office/drawing/2014/main" id="{6BEDFF64-A989-40B7-A2D1-E1904938396D}"/>
              </a:ext>
            </a:extLst>
          </p:cNvPr>
          <p:cNvSpPr/>
          <p:nvPr/>
        </p:nvSpPr>
        <p:spPr>
          <a:xfrm>
            <a:off x="15647336" y="10451349"/>
            <a:ext cx="12902184" cy="1380744"/>
          </a:xfrm>
          <a:prstGeom prst="roundRect">
            <a:avLst>
              <a:gd name="adj" fmla="val 32902"/>
            </a:avLst>
          </a:prstGeom>
          <a:ln/>
        </p:spPr>
        <p:style>
          <a:lnRef idx="1">
            <a:schemeClr val="accent5"/>
          </a:lnRef>
          <a:fillRef idx="3">
            <a:schemeClr val="accent5"/>
          </a:fillRef>
          <a:effectRef idx="2">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7000" dirty="0">
                <a:solidFill>
                  <a:schemeClr val="bg1"/>
                </a:solidFill>
                <a:latin typeface="Broadway" panose="04040905080B02020502" pitchFamily="82" charset="0"/>
                <a:ea typeface="Century Gothic" charset="0"/>
                <a:cs typeface="Century Gothic" charset="0"/>
              </a:rPr>
              <a:t>Development</a:t>
            </a:r>
          </a:p>
        </p:txBody>
      </p:sp>
      <p:sp>
        <p:nvSpPr>
          <p:cNvPr id="25" name="Rounded Rectangle 44">
            <a:extLst>
              <a:ext uri="{FF2B5EF4-FFF2-40B4-BE49-F238E27FC236}">
                <a16:creationId xmlns:a16="http://schemas.microsoft.com/office/drawing/2014/main" id="{583FC242-8D65-404E-AB65-153FF7010879}"/>
              </a:ext>
            </a:extLst>
          </p:cNvPr>
          <p:cNvSpPr/>
          <p:nvPr/>
        </p:nvSpPr>
        <p:spPr>
          <a:xfrm>
            <a:off x="27051669" y="18696864"/>
            <a:ext cx="16055365" cy="1380744"/>
          </a:xfrm>
          <a:prstGeom prst="roundRect">
            <a:avLst>
              <a:gd name="adj" fmla="val 32902"/>
            </a:avLst>
          </a:prstGeom>
          <a:ln/>
        </p:spPr>
        <p:style>
          <a:lnRef idx="1">
            <a:schemeClr val="accent5"/>
          </a:lnRef>
          <a:fillRef idx="3">
            <a:schemeClr val="accent5"/>
          </a:fillRef>
          <a:effectRef idx="2">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7000" dirty="0">
                <a:solidFill>
                  <a:schemeClr val="bg1"/>
                </a:solidFill>
                <a:latin typeface="Broadway" panose="04040905080B02020502" pitchFamily="82" charset="0"/>
                <a:ea typeface="Century Gothic" charset="0"/>
                <a:cs typeface="Century Gothic" charset="0"/>
              </a:rPr>
              <a:t>Design</a:t>
            </a:r>
            <a:r>
              <a:rPr lang="en-US" sz="7000" dirty="0">
                <a:solidFill>
                  <a:schemeClr val="bg1"/>
                </a:solidFill>
                <a:latin typeface="Century Gothic" charset="0"/>
                <a:ea typeface="Century Gothic" charset="0"/>
                <a:cs typeface="Century Gothic" charset="0"/>
              </a:rPr>
              <a:t> </a:t>
            </a:r>
            <a:r>
              <a:rPr lang="en-US" sz="7000" dirty="0">
                <a:solidFill>
                  <a:schemeClr val="bg1"/>
                </a:solidFill>
                <a:latin typeface="Broadway" panose="04040905080B02020502" pitchFamily="82" charset="0"/>
                <a:ea typeface="Century Gothic" charset="0"/>
                <a:cs typeface="Century Gothic" charset="0"/>
              </a:rPr>
              <a:t>Plan</a:t>
            </a:r>
          </a:p>
        </p:txBody>
      </p:sp>
      <p:sp>
        <p:nvSpPr>
          <p:cNvPr id="26" name="Rounded Rectangle 45">
            <a:extLst>
              <a:ext uri="{FF2B5EF4-FFF2-40B4-BE49-F238E27FC236}">
                <a16:creationId xmlns:a16="http://schemas.microsoft.com/office/drawing/2014/main" id="{32762456-A853-4717-A65D-44AE9F1E91D8}"/>
              </a:ext>
            </a:extLst>
          </p:cNvPr>
          <p:cNvSpPr/>
          <p:nvPr/>
        </p:nvSpPr>
        <p:spPr>
          <a:xfrm>
            <a:off x="279190" y="20104337"/>
            <a:ext cx="15334687" cy="1311260"/>
          </a:xfrm>
          <a:prstGeom prst="roundRect">
            <a:avLst>
              <a:gd name="adj" fmla="val 32902"/>
            </a:avLst>
          </a:prstGeom>
          <a:ln/>
        </p:spPr>
        <p:style>
          <a:lnRef idx="1">
            <a:schemeClr val="accent5"/>
          </a:lnRef>
          <a:fillRef idx="3">
            <a:schemeClr val="accent5"/>
          </a:fillRef>
          <a:effectRef idx="2">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7000" dirty="0">
                <a:solidFill>
                  <a:schemeClr val="bg1"/>
                </a:solidFill>
                <a:latin typeface="Broadway" panose="04040905080B02020502" pitchFamily="82" charset="0"/>
                <a:ea typeface="Century Gothic" charset="0"/>
                <a:cs typeface="Century Gothic" charset="0"/>
              </a:rPr>
              <a:t>User Interface</a:t>
            </a:r>
          </a:p>
        </p:txBody>
      </p:sp>
      <p:sp>
        <p:nvSpPr>
          <p:cNvPr id="31" name="Rounded Rectangle 51">
            <a:extLst>
              <a:ext uri="{FF2B5EF4-FFF2-40B4-BE49-F238E27FC236}">
                <a16:creationId xmlns:a16="http://schemas.microsoft.com/office/drawing/2014/main" id="{609DD40B-2AE5-45BB-8619-21D721DCBAFC}"/>
              </a:ext>
            </a:extLst>
          </p:cNvPr>
          <p:cNvSpPr/>
          <p:nvPr/>
        </p:nvSpPr>
        <p:spPr>
          <a:xfrm>
            <a:off x="30939340" y="10029198"/>
            <a:ext cx="12221266" cy="1445112"/>
          </a:xfrm>
          <a:prstGeom prst="roundRect">
            <a:avLst>
              <a:gd name="adj" fmla="val 32902"/>
            </a:avLst>
          </a:prstGeom>
          <a:ln/>
        </p:spPr>
        <p:style>
          <a:lnRef idx="1">
            <a:schemeClr val="accent5"/>
          </a:lnRef>
          <a:fillRef idx="3">
            <a:schemeClr val="accent5"/>
          </a:fillRef>
          <a:effectRef idx="2">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7000" dirty="0">
                <a:solidFill>
                  <a:schemeClr val="bg1"/>
                </a:solidFill>
                <a:latin typeface="Broadway" panose="04040905080B02020502" pitchFamily="82" charset="0"/>
                <a:ea typeface="Century Gothic" charset="0"/>
                <a:cs typeface="Century Gothic" charset="0"/>
              </a:rPr>
              <a:t>Future Plans</a:t>
            </a:r>
          </a:p>
        </p:txBody>
      </p:sp>
      <p:sp>
        <p:nvSpPr>
          <p:cNvPr id="33" name="Rounded Rectangle 55">
            <a:extLst>
              <a:ext uri="{FF2B5EF4-FFF2-40B4-BE49-F238E27FC236}">
                <a16:creationId xmlns:a16="http://schemas.microsoft.com/office/drawing/2014/main" id="{50202D97-197B-4793-869C-ADA0BDC05A76}"/>
              </a:ext>
            </a:extLst>
          </p:cNvPr>
          <p:cNvSpPr/>
          <p:nvPr/>
        </p:nvSpPr>
        <p:spPr>
          <a:xfrm>
            <a:off x="30939340" y="1498668"/>
            <a:ext cx="12167694" cy="1409556"/>
          </a:xfrm>
          <a:prstGeom prst="roundRect">
            <a:avLst>
              <a:gd name="adj" fmla="val 32902"/>
            </a:avLst>
          </a:prstGeom>
          <a:ln/>
        </p:spPr>
        <p:style>
          <a:lnRef idx="1">
            <a:schemeClr val="accent5"/>
          </a:lnRef>
          <a:fillRef idx="3">
            <a:schemeClr val="accent5"/>
          </a:fillRef>
          <a:effectRef idx="2">
            <a:schemeClr val="accent5"/>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7000" dirty="0">
                <a:solidFill>
                  <a:schemeClr val="bg1"/>
                </a:solidFill>
                <a:latin typeface="Broadway" panose="04040905080B02020502" pitchFamily="82" charset="0"/>
                <a:ea typeface="Century Gothic" charset="0"/>
                <a:cs typeface="Century Gothic" charset="0"/>
              </a:rPr>
              <a:t>Challenges</a:t>
            </a:r>
          </a:p>
        </p:txBody>
      </p:sp>
      <p:sp>
        <p:nvSpPr>
          <p:cNvPr id="53" name="Rectangle 52">
            <a:extLst>
              <a:ext uri="{FF2B5EF4-FFF2-40B4-BE49-F238E27FC236}">
                <a16:creationId xmlns:a16="http://schemas.microsoft.com/office/drawing/2014/main" id="{CA34F57E-B912-44E0-ABB2-279738244F61}"/>
              </a:ext>
            </a:extLst>
          </p:cNvPr>
          <p:cNvSpPr/>
          <p:nvPr/>
        </p:nvSpPr>
        <p:spPr>
          <a:xfrm flipV="1">
            <a:off x="-46586" y="32654701"/>
            <a:ext cx="43937786" cy="511953"/>
          </a:xfrm>
          <a:prstGeom prst="rect">
            <a:avLst/>
          </a:prstGeom>
          <a:solidFill>
            <a:srgbClr val="0070C0"/>
          </a:solidFill>
          <a:ln/>
        </p:spPr>
        <p:style>
          <a:lnRef idx="0">
            <a:schemeClr val="accent2"/>
          </a:lnRef>
          <a:fillRef idx="3">
            <a:schemeClr val="accent2"/>
          </a:fillRef>
          <a:effectRef idx="3">
            <a:schemeClr val="accent2"/>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55" name="Straight Connector 154">
            <a:extLst>
              <a:ext uri="{FF2B5EF4-FFF2-40B4-BE49-F238E27FC236}">
                <a16:creationId xmlns:a16="http://schemas.microsoft.com/office/drawing/2014/main" id="{4262A4C1-8365-43C0-8146-C3B0AABD138C}"/>
              </a:ext>
            </a:extLst>
          </p:cNvPr>
          <p:cNvCxnSpPr>
            <a:cxnSpLocks/>
          </p:cNvCxnSpPr>
          <p:nvPr/>
        </p:nvCxnSpPr>
        <p:spPr>
          <a:xfrm flipV="1">
            <a:off x="14656944" y="9768866"/>
            <a:ext cx="5146861" cy="25896"/>
          </a:xfrm>
          <a:prstGeom prst="line">
            <a:avLst/>
          </a:prstGeom>
          <a:ln>
            <a:solidFill>
              <a:srgbClr val="002060"/>
            </a:solidFill>
          </a:ln>
        </p:spPr>
        <p:style>
          <a:lnRef idx="1">
            <a:schemeClr val="accent2"/>
          </a:lnRef>
          <a:fillRef idx="0">
            <a:schemeClr val="accent2"/>
          </a:fillRef>
          <a:effectRef idx="0">
            <a:schemeClr val="accent2"/>
          </a:effectRef>
          <a:fontRef idx="minor">
            <a:schemeClr val="tx1"/>
          </a:fontRef>
        </p:style>
      </p:cxnSp>
      <p:cxnSp>
        <p:nvCxnSpPr>
          <p:cNvPr id="157" name="Straight Connector 156">
            <a:extLst>
              <a:ext uri="{FF2B5EF4-FFF2-40B4-BE49-F238E27FC236}">
                <a16:creationId xmlns:a16="http://schemas.microsoft.com/office/drawing/2014/main" id="{581089C4-AA3C-4307-8A1D-01093715E961}"/>
              </a:ext>
            </a:extLst>
          </p:cNvPr>
          <p:cNvCxnSpPr>
            <a:cxnSpLocks/>
          </p:cNvCxnSpPr>
          <p:nvPr/>
        </p:nvCxnSpPr>
        <p:spPr>
          <a:xfrm>
            <a:off x="19658188" y="9768866"/>
            <a:ext cx="10055914" cy="13134"/>
          </a:xfrm>
          <a:prstGeom prst="line">
            <a:avLst/>
          </a:prstGeom>
          <a:ln>
            <a:solidFill>
              <a:srgbClr val="002060"/>
            </a:solidFill>
          </a:ln>
        </p:spPr>
        <p:style>
          <a:lnRef idx="1">
            <a:schemeClr val="accent2"/>
          </a:lnRef>
          <a:fillRef idx="0">
            <a:schemeClr val="accent2"/>
          </a:fillRef>
          <a:effectRef idx="0">
            <a:schemeClr val="accent2"/>
          </a:effectRef>
          <a:fontRef idx="minor">
            <a:schemeClr val="tx1"/>
          </a:fontRef>
        </p:style>
      </p:cxnSp>
      <p:sp>
        <p:nvSpPr>
          <p:cNvPr id="160" name="Rectangle 159">
            <a:extLst>
              <a:ext uri="{FF2B5EF4-FFF2-40B4-BE49-F238E27FC236}">
                <a16:creationId xmlns:a16="http://schemas.microsoft.com/office/drawing/2014/main" id="{8E435081-FAE0-4A35-8F7C-65B3A16DC3F9}"/>
              </a:ext>
            </a:extLst>
          </p:cNvPr>
          <p:cNvSpPr/>
          <p:nvPr/>
        </p:nvSpPr>
        <p:spPr>
          <a:xfrm flipV="1">
            <a:off x="-46586" y="32121600"/>
            <a:ext cx="43937786" cy="511953"/>
          </a:xfrm>
          <a:prstGeom prst="rect">
            <a:avLst/>
          </a:prstGeom>
          <a:solidFill>
            <a:schemeClr val="accent1">
              <a:lumMod val="75000"/>
            </a:schemeClr>
          </a:solidFill>
          <a:ln/>
        </p:spPr>
        <p:style>
          <a:lnRef idx="0">
            <a:schemeClr val="accent6"/>
          </a:lnRef>
          <a:fillRef idx="3">
            <a:schemeClr val="accent6"/>
          </a:fillRef>
          <a:effectRef idx="3">
            <a:schemeClr val="accent6"/>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64" name="Picture 63">
            <a:extLst>
              <a:ext uri="{FF2B5EF4-FFF2-40B4-BE49-F238E27FC236}">
                <a16:creationId xmlns:a16="http://schemas.microsoft.com/office/drawing/2014/main" id="{0E6AB613-6025-40FF-8923-CD5A8F32CB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95968" y="4733224"/>
            <a:ext cx="2949672" cy="3166796"/>
          </a:xfrm>
          <a:prstGeom prst="rect">
            <a:avLst/>
          </a:prstGeom>
        </p:spPr>
      </p:pic>
      <p:pic>
        <p:nvPicPr>
          <p:cNvPr id="65" name="Picture 64">
            <a:extLst>
              <a:ext uri="{FF2B5EF4-FFF2-40B4-BE49-F238E27FC236}">
                <a16:creationId xmlns:a16="http://schemas.microsoft.com/office/drawing/2014/main" id="{E12F7075-1872-45F4-A061-60AD365C6C89}"/>
              </a:ext>
            </a:extLst>
          </p:cNvPr>
          <p:cNvPicPr>
            <a:picLocks noChangeAspect="1"/>
          </p:cNvPicPr>
          <p:nvPr/>
        </p:nvPicPr>
        <p:blipFill rotWithShape="1">
          <a:blip r:embed="rId4">
            <a:extLst>
              <a:ext uri="{28A0092B-C50C-407E-A947-70E740481C1C}">
                <a14:useLocalDpi xmlns:a14="http://schemas.microsoft.com/office/drawing/2010/main" val="0"/>
              </a:ext>
            </a:extLst>
          </a:blip>
          <a:srcRect l="28918" r="8797"/>
          <a:stretch/>
        </p:blipFill>
        <p:spPr>
          <a:xfrm>
            <a:off x="18532128" y="4654746"/>
            <a:ext cx="2949672" cy="3158690"/>
          </a:xfrm>
          <a:prstGeom prst="rect">
            <a:avLst/>
          </a:prstGeom>
        </p:spPr>
      </p:pic>
      <p:pic>
        <p:nvPicPr>
          <p:cNvPr id="66" name="Picture 65">
            <a:extLst>
              <a:ext uri="{FF2B5EF4-FFF2-40B4-BE49-F238E27FC236}">
                <a16:creationId xmlns:a16="http://schemas.microsoft.com/office/drawing/2014/main" id="{11D3C1FC-DF93-4AA0-B3BA-B4DE4D6FB316}"/>
              </a:ext>
            </a:extLst>
          </p:cNvPr>
          <p:cNvPicPr>
            <a:picLocks noChangeAspect="1"/>
          </p:cNvPicPr>
          <p:nvPr/>
        </p:nvPicPr>
        <p:blipFill rotWithShape="1">
          <a:blip r:embed="rId5">
            <a:extLst>
              <a:ext uri="{28A0092B-C50C-407E-A947-70E740481C1C}">
                <a14:useLocalDpi xmlns:a14="http://schemas.microsoft.com/office/drawing/2010/main" val="0"/>
              </a:ext>
            </a:extLst>
          </a:blip>
          <a:srcRect r="5826"/>
          <a:stretch/>
        </p:blipFill>
        <p:spPr>
          <a:xfrm>
            <a:off x="22352299" y="4665882"/>
            <a:ext cx="2957241" cy="3190706"/>
          </a:xfrm>
          <a:prstGeom prst="rect">
            <a:avLst/>
          </a:prstGeom>
        </p:spPr>
      </p:pic>
      <p:pic>
        <p:nvPicPr>
          <p:cNvPr id="67" name="Picture 66">
            <a:extLst>
              <a:ext uri="{FF2B5EF4-FFF2-40B4-BE49-F238E27FC236}">
                <a16:creationId xmlns:a16="http://schemas.microsoft.com/office/drawing/2014/main" id="{EC844D6D-4BA2-4960-B04E-0FF9BFA0DC66}"/>
              </a:ext>
            </a:extLst>
          </p:cNvPr>
          <p:cNvPicPr>
            <a:picLocks noChangeAspect="1"/>
          </p:cNvPicPr>
          <p:nvPr/>
        </p:nvPicPr>
        <p:blipFill rotWithShape="1">
          <a:blip r:embed="rId6">
            <a:extLst>
              <a:ext uri="{28A0092B-C50C-407E-A947-70E740481C1C}">
                <a14:useLocalDpi xmlns:a14="http://schemas.microsoft.com/office/drawing/2010/main" val="0"/>
              </a:ext>
            </a:extLst>
          </a:blip>
          <a:srcRect l="9462" r="19034"/>
          <a:stretch/>
        </p:blipFill>
        <p:spPr>
          <a:xfrm>
            <a:off x="26279426" y="4723032"/>
            <a:ext cx="2881771" cy="3109279"/>
          </a:xfrm>
          <a:prstGeom prst="rect">
            <a:avLst/>
          </a:prstGeom>
        </p:spPr>
      </p:pic>
      <p:sp>
        <p:nvSpPr>
          <p:cNvPr id="7" name="Rectangle 6">
            <a:extLst>
              <a:ext uri="{FF2B5EF4-FFF2-40B4-BE49-F238E27FC236}">
                <a16:creationId xmlns:a16="http://schemas.microsoft.com/office/drawing/2014/main" id="{4D21866F-4183-4BEE-AE8D-78EADB76B06D}"/>
              </a:ext>
            </a:extLst>
          </p:cNvPr>
          <p:cNvSpPr/>
          <p:nvPr/>
        </p:nvSpPr>
        <p:spPr>
          <a:xfrm>
            <a:off x="14594181" y="12220072"/>
            <a:ext cx="14542322" cy="5909310"/>
          </a:xfrm>
          <a:prstGeom prst="rect">
            <a:avLst/>
          </a:prstGeom>
        </p:spPr>
        <p:txBody>
          <a:bodyPr wrap="square">
            <a:spAutoFit/>
          </a:bodyPr>
          <a:lstStyle/>
          <a:p>
            <a:r>
              <a:rPr lang="en-US" sz="5400" dirty="0">
                <a:latin typeface="Century Gothic" panose="020B0502020202020204" pitchFamily="34" charset="0"/>
              </a:rPr>
              <a:t>Distance readings from the ultrasonic sensor are captured using the raspberry pi via python. Our python code then inserts the sensor readings into a MySQL database, which is displayed on a webpage using a combination of PHP and CSS.</a:t>
            </a:r>
          </a:p>
        </p:txBody>
      </p:sp>
      <p:pic>
        <p:nvPicPr>
          <p:cNvPr id="69" name="Picture 68">
            <a:extLst>
              <a:ext uri="{FF2B5EF4-FFF2-40B4-BE49-F238E27FC236}">
                <a16:creationId xmlns:a16="http://schemas.microsoft.com/office/drawing/2014/main" id="{4AAF8965-FE15-4EE0-98F1-8F25A9F9CBC4}"/>
              </a:ext>
            </a:extLst>
          </p:cNvPr>
          <p:cNvPicPr>
            <a:picLocks noChangeAspect="1"/>
          </p:cNvPicPr>
          <p:nvPr/>
        </p:nvPicPr>
        <p:blipFill>
          <a:blip r:embed="rId7">
            <a:extLst>
              <a:ext uri="{28A0092B-C50C-407E-A947-70E740481C1C}">
                <a14:useLocalDpi xmlns:a14="http://schemas.microsoft.com/office/drawing/2010/main" val="0"/>
              </a:ext>
              <a:ext uri="{837473B0-CC2E-450A-ABE3-18F120FF3D39}">
                <a1611:picAttrSrcUrl xmlns:a1611="http://schemas.microsoft.com/office/drawing/2016/11/main" r:id="rId8"/>
              </a:ext>
            </a:extLst>
          </a:blip>
          <a:stretch>
            <a:fillRect/>
          </a:stretch>
        </p:blipFill>
        <p:spPr>
          <a:xfrm>
            <a:off x="22988010" y="17267244"/>
            <a:ext cx="2464063" cy="1604040"/>
          </a:xfrm>
          <a:prstGeom prst="rect">
            <a:avLst/>
          </a:prstGeom>
        </p:spPr>
      </p:pic>
      <p:pic>
        <p:nvPicPr>
          <p:cNvPr id="70" name="Picture 69">
            <a:extLst>
              <a:ext uri="{FF2B5EF4-FFF2-40B4-BE49-F238E27FC236}">
                <a16:creationId xmlns:a16="http://schemas.microsoft.com/office/drawing/2014/main" id="{94D20E43-CE07-424D-B458-95FE51F2D43D}"/>
              </a:ext>
            </a:extLst>
          </p:cNvPr>
          <p:cNvPicPr/>
          <p:nvPr/>
        </p:nvPicPr>
        <p:blipFill>
          <a:blip r:embed="rId9" cstate="print">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16555493" y="17366802"/>
            <a:ext cx="1976635" cy="1265796"/>
          </a:xfrm>
          <a:prstGeom prst="rect">
            <a:avLst/>
          </a:prstGeom>
        </p:spPr>
      </p:pic>
      <p:pic>
        <p:nvPicPr>
          <p:cNvPr id="71" name="Picture 70">
            <a:extLst>
              <a:ext uri="{FF2B5EF4-FFF2-40B4-BE49-F238E27FC236}">
                <a16:creationId xmlns:a16="http://schemas.microsoft.com/office/drawing/2014/main" id="{AC50E51D-9587-4BA4-B3C3-1C9C560B2CB9}"/>
              </a:ext>
            </a:extLst>
          </p:cNvPr>
          <p:cNvPicPr/>
          <p:nvPr/>
        </p:nvPicPr>
        <p:blipFill>
          <a:blip r:embed="rId11">
            <a:extLst>
              <a:ext uri="{28A0092B-C50C-407E-A947-70E740481C1C}">
                <a14:useLocalDpi xmlns:a14="http://schemas.microsoft.com/office/drawing/2010/main" val="0"/>
              </a:ext>
            </a:extLst>
          </a:blip>
          <a:stretch>
            <a:fillRect/>
          </a:stretch>
        </p:blipFill>
        <p:spPr>
          <a:xfrm>
            <a:off x="25053801" y="17460158"/>
            <a:ext cx="2069099" cy="1380744"/>
          </a:xfrm>
          <a:prstGeom prst="rect">
            <a:avLst/>
          </a:prstGeom>
        </p:spPr>
      </p:pic>
      <p:pic>
        <p:nvPicPr>
          <p:cNvPr id="72" name="Picture 71">
            <a:extLst>
              <a:ext uri="{FF2B5EF4-FFF2-40B4-BE49-F238E27FC236}">
                <a16:creationId xmlns:a16="http://schemas.microsoft.com/office/drawing/2014/main" id="{7B7A460F-2EAF-4EA8-B7FD-F072EC3AAB1E}"/>
              </a:ext>
            </a:extLst>
          </p:cNvPr>
          <p:cNvPicPr/>
          <p:nvPr/>
        </p:nvPicPr>
        <p:blipFill>
          <a:blip r:embed="rId12" cstate="print">
            <a:extLs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21371079" y="17351043"/>
            <a:ext cx="1621861" cy="1604039"/>
          </a:xfrm>
          <a:prstGeom prst="rect">
            <a:avLst/>
          </a:prstGeom>
        </p:spPr>
      </p:pic>
      <p:pic>
        <p:nvPicPr>
          <p:cNvPr id="74" name="Picture 73">
            <a:extLst>
              <a:ext uri="{FF2B5EF4-FFF2-40B4-BE49-F238E27FC236}">
                <a16:creationId xmlns:a16="http://schemas.microsoft.com/office/drawing/2014/main" id="{708B9672-61DA-4007-AC4E-F256A7D85528}"/>
              </a:ext>
            </a:extLst>
          </p:cNvPr>
          <p:cNvPicPr/>
          <p:nvPr/>
        </p:nvPicPr>
        <p:blipFill>
          <a:blip r:embed="rId14" cstate="print">
            <a:extLst>
              <a:ext uri="{28A0092B-C50C-407E-A947-70E740481C1C}">
                <a14:useLocalDpi xmlns:a14="http://schemas.microsoft.com/office/drawing/2010/main" val="0"/>
              </a:ext>
              <a:ext uri="{837473B0-CC2E-450A-ABE3-18F120FF3D39}">
                <a1611:picAttrSrcUrl xmlns:a1611="http://schemas.microsoft.com/office/drawing/2016/11/main" r:id="rId15"/>
              </a:ext>
            </a:extLst>
          </a:blip>
          <a:stretch>
            <a:fillRect/>
          </a:stretch>
        </p:blipFill>
        <p:spPr>
          <a:xfrm>
            <a:off x="16559605" y="18953033"/>
            <a:ext cx="1505489" cy="1380744"/>
          </a:xfrm>
          <a:prstGeom prst="rect">
            <a:avLst/>
          </a:prstGeom>
        </p:spPr>
      </p:pic>
      <p:sp>
        <p:nvSpPr>
          <p:cNvPr id="23" name="Rectangle 22">
            <a:extLst>
              <a:ext uri="{FF2B5EF4-FFF2-40B4-BE49-F238E27FC236}">
                <a16:creationId xmlns:a16="http://schemas.microsoft.com/office/drawing/2014/main" id="{BA198126-51A1-4D14-A508-E09FC9838241}"/>
              </a:ext>
            </a:extLst>
          </p:cNvPr>
          <p:cNvSpPr/>
          <p:nvPr/>
        </p:nvSpPr>
        <p:spPr>
          <a:xfrm>
            <a:off x="30814006" y="3462875"/>
            <a:ext cx="12293028" cy="6124754"/>
          </a:xfrm>
          <a:prstGeom prst="rect">
            <a:avLst/>
          </a:prstGeom>
        </p:spPr>
        <p:txBody>
          <a:bodyPr wrap="square">
            <a:spAutoFit/>
          </a:bodyPr>
          <a:lstStyle/>
          <a:p>
            <a:r>
              <a:rPr lang="en-US" sz="5600" dirty="0">
                <a:latin typeface="Century Gothic" panose="020B0502020202020204" pitchFamily="34" charset="0"/>
              </a:rPr>
              <a:t>-</a:t>
            </a:r>
            <a:r>
              <a:rPr lang="en-US" sz="5600" b="1" dirty="0">
                <a:latin typeface="Century Gothic" panose="020B0502020202020204" pitchFamily="34" charset="0"/>
              </a:rPr>
              <a:t>Security</a:t>
            </a:r>
            <a:r>
              <a:rPr lang="en-US" sz="5600" dirty="0">
                <a:latin typeface="Century Gothic" panose="020B0502020202020204" pitchFamily="34" charset="0"/>
              </a:rPr>
              <a:t>: will the sensor be broken if left on campus?</a:t>
            </a:r>
          </a:p>
          <a:p>
            <a:r>
              <a:rPr lang="en-US" sz="5600" dirty="0">
                <a:latin typeface="Century Gothic" panose="020B0502020202020204" pitchFamily="34" charset="0"/>
              </a:rPr>
              <a:t>-</a:t>
            </a:r>
            <a:r>
              <a:rPr lang="en-US" sz="5600" b="1" dirty="0">
                <a:latin typeface="Century Gothic" panose="020B0502020202020204" pitchFamily="34" charset="0"/>
              </a:rPr>
              <a:t>Legal</a:t>
            </a:r>
            <a:r>
              <a:rPr lang="en-US" sz="5600" dirty="0">
                <a:latin typeface="Century Gothic" panose="020B0502020202020204" pitchFamily="34" charset="0"/>
              </a:rPr>
              <a:t>: are we allowed to place a rainfall sensor on campus?</a:t>
            </a:r>
          </a:p>
          <a:p>
            <a:r>
              <a:rPr lang="en-US" sz="5600" dirty="0">
                <a:latin typeface="Century Gothic" panose="020B0502020202020204" pitchFamily="34" charset="0"/>
              </a:rPr>
              <a:t>-</a:t>
            </a:r>
            <a:r>
              <a:rPr lang="en-US" sz="5600" b="1" dirty="0">
                <a:latin typeface="Century Gothic" panose="020B0502020202020204" pitchFamily="34" charset="0"/>
              </a:rPr>
              <a:t>Technical</a:t>
            </a:r>
            <a:r>
              <a:rPr lang="en-US" sz="5600" dirty="0">
                <a:latin typeface="Century Gothic" panose="020B0502020202020204" pitchFamily="34" charset="0"/>
              </a:rPr>
              <a:t>: how do we display rainfall data in a way that it’s visible to anyone, anywhere?</a:t>
            </a:r>
          </a:p>
        </p:txBody>
      </p:sp>
      <p:sp>
        <p:nvSpPr>
          <p:cNvPr id="24" name="Rectangle 23">
            <a:extLst>
              <a:ext uri="{FF2B5EF4-FFF2-40B4-BE49-F238E27FC236}">
                <a16:creationId xmlns:a16="http://schemas.microsoft.com/office/drawing/2014/main" id="{7CDB363E-02DD-458E-B6AE-861DA039FD49}"/>
              </a:ext>
            </a:extLst>
          </p:cNvPr>
          <p:cNvSpPr/>
          <p:nvPr/>
        </p:nvSpPr>
        <p:spPr>
          <a:xfrm>
            <a:off x="30166451" y="11838021"/>
            <a:ext cx="12802889" cy="6124754"/>
          </a:xfrm>
          <a:prstGeom prst="rect">
            <a:avLst/>
          </a:prstGeom>
        </p:spPr>
        <p:txBody>
          <a:bodyPr wrap="square">
            <a:spAutoFit/>
          </a:bodyPr>
          <a:lstStyle/>
          <a:p>
            <a:r>
              <a:rPr lang="en-US" sz="5400" dirty="0">
                <a:latin typeface="Century Gothic" panose="020B0502020202020204" pitchFamily="34" charset="0"/>
              </a:rPr>
              <a:t>-Enhance user experience via new features</a:t>
            </a:r>
          </a:p>
          <a:p>
            <a:r>
              <a:rPr lang="en-US" sz="5400" dirty="0">
                <a:latin typeface="Century Gothic" panose="020B0502020202020204" pitchFamily="34" charset="0"/>
              </a:rPr>
              <a:t>-Expand to more college campuses and communities</a:t>
            </a:r>
          </a:p>
          <a:p>
            <a:r>
              <a:rPr lang="en-US" sz="5400" dirty="0">
                <a:latin typeface="Century Gothic" panose="020B0502020202020204" pitchFamily="34" charset="0"/>
              </a:rPr>
              <a:t>-Apply CSS themes to a mobile app available in the Google Play Store and Apple App Store</a:t>
            </a:r>
          </a:p>
        </p:txBody>
      </p:sp>
      <p:sp>
        <p:nvSpPr>
          <p:cNvPr id="78" name="TextBox 77">
            <a:extLst>
              <a:ext uri="{FF2B5EF4-FFF2-40B4-BE49-F238E27FC236}">
                <a16:creationId xmlns:a16="http://schemas.microsoft.com/office/drawing/2014/main" id="{18263A9F-5FB3-47D3-A88D-84547BAB3C2A}"/>
              </a:ext>
            </a:extLst>
          </p:cNvPr>
          <p:cNvSpPr txBox="1"/>
          <p:nvPr/>
        </p:nvSpPr>
        <p:spPr>
          <a:xfrm>
            <a:off x="956775" y="3829302"/>
            <a:ext cx="12060760" cy="5909310"/>
          </a:xfrm>
          <a:prstGeom prst="rect">
            <a:avLst/>
          </a:prstGeom>
          <a:noFill/>
        </p:spPr>
        <p:txBody>
          <a:bodyPr wrap="square" rtlCol="0">
            <a:spAutoFit/>
          </a:bodyPr>
          <a:lstStyle/>
          <a:p>
            <a:r>
              <a:rPr lang="en-US" sz="5400" dirty="0">
                <a:latin typeface="Century Gothic" panose="020B0502020202020204" pitchFamily="34" charset="0"/>
              </a:rPr>
              <a:t>Currently, there is not an accurate way to determine the amount of rainfall and erosion experienced by structures on UC’s campus. There is also a lack of equipment we can use to determine  the prediction on a simpler scale.</a:t>
            </a:r>
          </a:p>
        </p:txBody>
      </p:sp>
      <p:pic>
        <p:nvPicPr>
          <p:cNvPr id="3" name="Picture 2">
            <a:extLst>
              <a:ext uri="{FF2B5EF4-FFF2-40B4-BE49-F238E27FC236}">
                <a16:creationId xmlns:a16="http://schemas.microsoft.com/office/drawing/2014/main" id="{93D5174B-EB73-4ED6-81E6-A11E68A8CFDA}"/>
              </a:ext>
            </a:extLst>
          </p:cNvPr>
          <p:cNvPicPr>
            <a:picLocks noChangeAspect="1"/>
          </p:cNvPicPr>
          <p:nvPr/>
        </p:nvPicPr>
        <p:blipFill>
          <a:blip r:embed="rId16"/>
          <a:stretch>
            <a:fillRect/>
          </a:stretch>
        </p:blipFill>
        <p:spPr>
          <a:xfrm>
            <a:off x="771281" y="21709303"/>
            <a:ext cx="19504042" cy="9909082"/>
          </a:xfrm>
          <a:prstGeom prst="rect">
            <a:avLst/>
          </a:prstGeom>
        </p:spPr>
      </p:pic>
      <p:pic>
        <p:nvPicPr>
          <p:cNvPr id="1028" name="Picture 4" descr="PHP Logo PNG Transparent &amp; SVG Vector - Freebie Supply">
            <a:extLst>
              <a:ext uri="{FF2B5EF4-FFF2-40B4-BE49-F238E27FC236}">
                <a16:creationId xmlns:a16="http://schemas.microsoft.com/office/drawing/2014/main" id="{4F10A8B3-3A58-41C0-ADF4-1702593E6AE5}"/>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8946841" y="17504763"/>
            <a:ext cx="2155612" cy="1129002"/>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8">
            <a:extLst>
              <a:ext uri="{FF2B5EF4-FFF2-40B4-BE49-F238E27FC236}">
                <a16:creationId xmlns:a16="http://schemas.microsoft.com/office/drawing/2014/main" id="{23EF7A8A-7C77-41E0-90E6-C8E4D7152B08}"/>
              </a:ext>
            </a:extLst>
          </p:cNvPr>
          <p:cNvPicPr>
            <a:picLocks noChangeAspect="1"/>
          </p:cNvPicPr>
          <p:nvPr/>
        </p:nvPicPr>
        <p:blipFill>
          <a:blip r:embed="rId18"/>
          <a:stretch>
            <a:fillRect/>
          </a:stretch>
        </p:blipFill>
        <p:spPr>
          <a:xfrm>
            <a:off x="27310849" y="20374673"/>
            <a:ext cx="15537004" cy="11159515"/>
          </a:xfrm>
          <a:prstGeom prst="rect">
            <a:avLst/>
          </a:prstGeom>
        </p:spPr>
      </p:pic>
      <p:sp>
        <p:nvSpPr>
          <p:cNvPr id="48" name="TextBox 47">
            <a:extLst>
              <a:ext uri="{FF2B5EF4-FFF2-40B4-BE49-F238E27FC236}">
                <a16:creationId xmlns:a16="http://schemas.microsoft.com/office/drawing/2014/main" id="{4532979C-42B0-4E01-817B-D20382F7C007}"/>
              </a:ext>
            </a:extLst>
          </p:cNvPr>
          <p:cNvSpPr txBox="1"/>
          <p:nvPr/>
        </p:nvSpPr>
        <p:spPr>
          <a:xfrm>
            <a:off x="921860" y="12250726"/>
            <a:ext cx="12095675" cy="7571303"/>
          </a:xfrm>
          <a:prstGeom prst="rect">
            <a:avLst/>
          </a:prstGeom>
          <a:noFill/>
        </p:spPr>
        <p:txBody>
          <a:bodyPr wrap="square" rtlCol="0">
            <a:spAutoFit/>
          </a:bodyPr>
          <a:lstStyle/>
          <a:p>
            <a:r>
              <a:rPr lang="en-US" sz="5400" dirty="0">
                <a:latin typeface="Century Gothic" panose="020B0502020202020204" pitchFamily="34" charset="0"/>
              </a:rPr>
              <a:t>Rainfall levels can be logged with high precision using an ultrasonic sensor and a Raspberry Pi. Because of their portability, we can analyze rainfall occurring on specific UC buildings. This will hopefully bring an accurate measuring system that is user friendly to all the faculty and students at UC. </a:t>
            </a:r>
          </a:p>
        </p:txBody>
      </p:sp>
    </p:spTree>
    <p:extLst>
      <p:ext uri="{BB962C8B-B14F-4D97-AF65-F5344CB8AC3E}">
        <p14:creationId xmlns:p14="http://schemas.microsoft.com/office/powerpoint/2010/main" val="302033711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935</TotalTime>
  <Words>243</Words>
  <Application>Microsoft Office PowerPoint</Application>
  <PresentationFormat>Custom</PresentationFormat>
  <Paragraphs>23</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Broadway</vt:lpstr>
      <vt:lpstr>Calibri</vt:lpstr>
      <vt:lpstr>Calibri Light</vt:lpstr>
      <vt:lpstr>Century Gothic</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Young, Lexi (young2ak)</dc:creator>
  <cp:lastModifiedBy>smit patel</cp:lastModifiedBy>
  <cp:revision>89</cp:revision>
  <dcterms:created xsi:type="dcterms:W3CDTF">2019-04-01T19:49:14Z</dcterms:created>
  <dcterms:modified xsi:type="dcterms:W3CDTF">2020-04-03T01:31:26Z</dcterms:modified>
</cp:coreProperties>
</file>

<file path=docProps/thumbnail.jpeg>
</file>